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6" r:id="rId2"/>
    <p:sldId id="257" r:id="rId3"/>
    <p:sldId id="265" r:id="rId4"/>
    <p:sldId id="258" r:id="rId5"/>
    <p:sldId id="259" r:id="rId6"/>
    <p:sldId id="260" r:id="rId7"/>
    <p:sldId id="261" r:id="rId8"/>
    <p:sldId id="262" r:id="rId9"/>
    <p:sldId id="263"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43"/>
    <p:restoredTop sz="80272"/>
  </p:normalViewPr>
  <p:slideViewPr>
    <p:cSldViewPr snapToGrid="0">
      <p:cViewPr varScale="1">
        <p:scale>
          <a:sx n="101" d="100"/>
          <a:sy n="101" d="100"/>
        </p:scale>
        <p:origin x="68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578C33-E65A-FF4B-9C5E-2475FD7B8E43}" type="datetimeFigureOut">
              <a:rPr lang="en-US" smtClean="0"/>
              <a:t>1/11/24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DA4CC-6A51-4643-BA16-1FF24AE40618}" type="slidenum">
              <a:rPr lang="en-US" smtClean="0"/>
              <a:t>‹#›</a:t>
            </a:fld>
            <a:endParaRPr lang="en-US"/>
          </a:p>
        </p:txBody>
      </p:sp>
    </p:spTree>
    <p:extLst>
      <p:ext uri="{BB962C8B-B14F-4D97-AF65-F5344CB8AC3E}">
        <p14:creationId xmlns:p14="http://schemas.microsoft.com/office/powerpoint/2010/main" val="3104049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Antenna is also made from a kit.  It is a ½ wave, end-fed wire tuned to 7 kHz frequency.</a:t>
            </a:r>
          </a:p>
        </p:txBody>
      </p:sp>
      <p:sp>
        <p:nvSpPr>
          <p:cNvPr id="4" name="Slide Number Placeholder 3"/>
          <p:cNvSpPr>
            <a:spLocks noGrp="1"/>
          </p:cNvSpPr>
          <p:nvPr>
            <p:ph type="sldNum" sz="quarter" idx="5"/>
          </p:nvPr>
        </p:nvSpPr>
        <p:spPr/>
        <p:txBody>
          <a:bodyPr/>
          <a:lstStyle/>
          <a:p>
            <a:fld id="{270DA4CC-6A51-4643-BA16-1FF24AE40618}" type="slidenum">
              <a:rPr lang="en-US" smtClean="0"/>
              <a:t>4</a:t>
            </a:fld>
            <a:endParaRPr lang="en-US"/>
          </a:p>
        </p:txBody>
      </p:sp>
    </p:spTree>
    <p:extLst>
      <p:ext uri="{BB962C8B-B14F-4D97-AF65-F5344CB8AC3E}">
        <p14:creationId xmlns:p14="http://schemas.microsoft.com/office/powerpoint/2010/main" val="1250031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Tune to WX radio station.  Hopefully, you can receive it indoors!  (I can at home!)</a:t>
            </a:r>
          </a:p>
          <a:p>
            <a:endParaRPr lang="en-US" dirty="0"/>
          </a:p>
          <a:p>
            <a:r>
              <a:rPr lang="en-US" dirty="0"/>
              <a:t>Omnidirectional antennas transmit and receive signals from all directions.</a:t>
            </a:r>
          </a:p>
          <a:p>
            <a:endParaRPr lang="en-US" dirty="0"/>
          </a:p>
          <a:p>
            <a:r>
              <a:rPr lang="en-US" dirty="0"/>
              <a:t>But they can still be used for crude DF by tilting and rotating the antenna to determine the general direction of the transmitter—assuming some things about the wave propagation! (shortest path, no bounce, no repeater, etc.)</a:t>
            </a:r>
          </a:p>
        </p:txBody>
      </p:sp>
      <p:sp>
        <p:nvSpPr>
          <p:cNvPr id="4" name="Slide Number Placeholder 3"/>
          <p:cNvSpPr>
            <a:spLocks noGrp="1"/>
          </p:cNvSpPr>
          <p:nvPr>
            <p:ph type="sldNum" sz="quarter" idx="5"/>
          </p:nvPr>
        </p:nvSpPr>
        <p:spPr/>
        <p:txBody>
          <a:bodyPr/>
          <a:lstStyle/>
          <a:p>
            <a:fld id="{270DA4CC-6A51-4643-BA16-1FF24AE40618}" type="slidenum">
              <a:rPr lang="en-US" smtClean="0"/>
              <a:t>5</a:t>
            </a:fld>
            <a:endParaRPr lang="en-US"/>
          </a:p>
        </p:txBody>
      </p:sp>
    </p:spTree>
    <p:extLst>
      <p:ext uri="{BB962C8B-B14F-4D97-AF65-F5344CB8AC3E}">
        <p14:creationId xmlns:p14="http://schemas.microsoft.com/office/powerpoint/2010/main" val="2078916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VHF (longer shorting bar)</a:t>
            </a:r>
          </a:p>
          <a:p>
            <a:r>
              <a:rPr lang="en-US" dirty="0"/>
              <a:t>UHF (shorter shorting bar)</a:t>
            </a:r>
          </a:p>
          <a:p>
            <a:endParaRPr lang="en-US" dirty="0"/>
          </a:p>
          <a:p>
            <a:r>
              <a:rPr lang="en-US" dirty="0"/>
              <a:t>Must account for Doppler effect by tuning slightly higher on the UHF frequency (doesn’t matter if it’s uplink or downlink, as shorter wavelength is more greatly affected.)</a:t>
            </a:r>
          </a:p>
          <a:p>
            <a:r>
              <a:rPr lang="en-US" dirty="0"/>
              <a:t>Drop to normal tuning as satellite is overhead,</a:t>
            </a:r>
          </a:p>
          <a:p>
            <a:r>
              <a:rPr lang="en-US" dirty="0"/>
              <a:t>Tune slightly down as satellite movies </a:t>
            </a:r>
            <a:r>
              <a:rPr lang="en-US"/>
              <a:t>away from you.</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70DA4CC-6A51-4643-BA16-1FF24AE40618}" type="slidenum">
              <a:rPr lang="en-US" smtClean="0"/>
              <a:t>6</a:t>
            </a:fld>
            <a:endParaRPr lang="en-US"/>
          </a:p>
        </p:txBody>
      </p:sp>
    </p:spTree>
    <p:extLst>
      <p:ext uri="{BB962C8B-B14F-4D97-AF65-F5344CB8AC3E}">
        <p14:creationId xmlns:p14="http://schemas.microsoft.com/office/powerpoint/2010/main" val="2298672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UTC time is 8 hours in the future from PST!</a:t>
            </a:r>
          </a:p>
          <a:p>
            <a:endParaRPr lang="en-US" dirty="0"/>
          </a:p>
          <a:p>
            <a:r>
              <a:rPr lang="en-US" dirty="0"/>
              <a:t>ISS was over WSU about 5 minutes before class!  Good elevation too (at least 45 degrees)</a:t>
            </a:r>
          </a:p>
        </p:txBody>
      </p:sp>
      <p:sp>
        <p:nvSpPr>
          <p:cNvPr id="4" name="Slide Number Placeholder 3"/>
          <p:cNvSpPr>
            <a:spLocks noGrp="1"/>
          </p:cNvSpPr>
          <p:nvPr>
            <p:ph type="sldNum" sz="quarter" idx="5"/>
          </p:nvPr>
        </p:nvSpPr>
        <p:spPr/>
        <p:txBody>
          <a:bodyPr/>
          <a:lstStyle/>
          <a:p>
            <a:fld id="{270DA4CC-6A51-4643-BA16-1FF24AE40618}" type="slidenum">
              <a:rPr lang="en-US" smtClean="0"/>
              <a:t>8</a:t>
            </a:fld>
            <a:endParaRPr lang="en-US"/>
          </a:p>
        </p:txBody>
      </p:sp>
    </p:spTree>
    <p:extLst>
      <p:ext uri="{BB962C8B-B14F-4D97-AF65-F5344CB8AC3E}">
        <p14:creationId xmlns:p14="http://schemas.microsoft.com/office/powerpoint/2010/main" val="409376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3B294-12ED-2346-823E-43159F450266}"/>
              </a:ext>
            </a:extLst>
          </p:cNvPr>
          <p:cNvSpPr>
            <a:spLocks noGrp="1"/>
          </p:cNvSpPr>
          <p:nvPr>
            <p:ph type="ctrTitle"/>
          </p:nvPr>
        </p:nvSpPr>
        <p:spPr/>
        <p:txBody>
          <a:bodyPr/>
          <a:lstStyle/>
          <a:p>
            <a:r>
              <a:rPr lang="en-US" dirty="0"/>
              <a:t>Radio Demonstrations</a:t>
            </a:r>
          </a:p>
        </p:txBody>
      </p:sp>
      <p:sp>
        <p:nvSpPr>
          <p:cNvPr id="3" name="Subtitle 2">
            <a:extLst>
              <a:ext uri="{FF2B5EF4-FFF2-40B4-BE49-F238E27FC236}">
                <a16:creationId xmlns:a16="http://schemas.microsoft.com/office/drawing/2014/main" id="{86A22CDF-E15A-B507-F9A1-5E43F55B1FE4}"/>
              </a:ext>
            </a:extLst>
          </p:cNvPr>
          <p:cNvSpPr>
            <a:spLocks noGrp="1"/>
          </p:cNvSpPr>
          <p:nvPr>
            <p:ph type="subTitle" idx="1"/>
          </p:nvPr>
        </p:nvSpPr>
        <p:spPr/>
        <p:txBody>
          <a:bodyPr/>
          <a:lstStyle/>
          <a:p>
            <a:r>
              <a:rPr lang="en-US" dirty="0"/>
              <a:t>Cyber Security of Wireless and Distributed Systems</a:t>
            </a:r>
          </a:p>
        </p:txBody>
      </p:sp>
    </p:spTree>
    <p:extLst>
      <p:ext uri="{BB962C8B-B14F-4D97-AF65-F5344CB8AC3E}">
        <p14:creationId xmlns:p14="http://schemas.microsoft.com/office/powerpoint/2010/main" val="244040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6CAD351C-F4E6-C0EB-9312-A64A4E9D37CF}"/>
              </a:ext>
            </a:extLst>
          </p:cNvPr>
          <p:cNvSpPr>
            <a:spLocks noGrp="1"/>
          </p:cNvSpPr>
          <p:nvPr>
            <p:ph type="title"/>
          </p:nvPr>
        </p:nvSpPr>
        <p:spPr>
          <a:xfrm>
            <a:off x="6094856" y="1261331"/>
            <a:ext cx="3179146" cy="2786430"/>
          </a:xfrm>
        </p:spPr>
        <p:txBody>
          <a:bodyPr vert="horz" lIns="91440" tIns="45720" rIns="91440" bIns="45720" rtlCol="0" anchor="b">
            <a:normAutofit/>
          </a:bodyPr>
          <a:lstStyle/>
          <a:p>
            <a:pPr algn="r"/>
            <a:r>
              <a:rPr lang="en-US" sz="5400"/>
              <a:t>Current Satellite Status</a:t>
            </a:r>
          </a:p>
        </p:txBody>
      </p:sp>
      <p:pic>
        <p:nvPicPr>
          <p:cNvPr id="5" name="Content Placeholder 4" descr="A screenshot of a computer screen&#10;&#10;Description automatically generated">
            <a:extLst>
              <a:ext uri="{FF2B5EF4-FFF2-40B4-BE49-F238E27FC236}">
                <a16:creationId xmlns:a16="http://schemas.microsoft.com/office/drawing/2014/main" id="{3133DED3-BB5D-C5BC-42BF-CD024FAFFBA8}"/>
              </a:ext>
            </a:extLst>
          </p:cNvPr>
          <p:cNvPicPr>
            <a:picLocks noGrp="1" noChangeAspect="1"/>
          </p:cNvPicPr>
          <p:nvPr>
            <p:ph idx="1"/>
          </p:nvPr>
        </p:nvPicPr>
        <p:blipFill rotWithShape="1">
          <a:blip r:embed="rId2"/>
          <a:srcRect b="11273"/>
          <a:stretch/>
        </p:blipFill>
        <p:spPr>
          <a:xfrm>
            <a:off x="888603" y="1261330"/>
            <a:ext cx="4973212" cy="4335340"/>
          </a:xfrm>
          <a:prstGeom prst="rect">
            <a:avLst/>
          </a:prstGeom>
        </p:spPr>
      </p:pic>
    </p:spTree>
    <p:extLst>
      <p:ext uri="{BB962C8B-B14F-4D97-AF65-F5344CB8AC3E}">
        <p14:creationId xmlns:p14="http://schemas.microsoft.com/office/powerpoint/2010/main" val="962776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Isosceles Triangle 15">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Isosceles Triangle 19">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Isosceles Triangle 20">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6" name="Content Placeholder 5" descr="A green circuit board with a white cable&#10;&#10;Description automatically generated">
            <a:extLst>
              <a:ext uri="{FF2B5EF4-FFF2-40B4-BE49-F238E27FC236}">
                <a16:creationId xmlns:a16="http://schemas.microsoft.com/office/drawing/2014/main" id="{A3151EEA-92FB-1A78-9B7D-AC749887E0D9}"/>
              </a:ext>
            </a:extLst>
          </p:cNvPr>
          <p:cNvPicPr>
            <a:picLocks noGrp="1" noChangeAspect="1"/>
          </p:cNvPicPr>
          <p:nvPr>
            <p:ph sz="half" idx="2"/>
          </p:nvPr>
        </p:nvPicPr>
        <p:blipFill rotWithShape="1">
          <a:blip r:embed="rId2"/>
          <a:srcRect l="2684" r="27429" b="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24E6BC99-E6F4-E2B3-0E31-7E2E4C82319F}"/>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40m CW </a:t>
            </a:r>
            <a:br>
              <a:rPr lang="en-US" dirty="0"/>
            </a:br>
            <a:r>
              <a:rPr lang="en-US" dirty="0"/>
              <a:t>QRP Pixie</a:t>
            </a:r>
          </a:p>
        </p:txBody>
      </p:sp>
      <p:sp>
        <p:nvSpPr>
          <p:cNvPr id="3" name="Content Placeholder 2">
            <a:extLst>
              <a:ext uri="{FF2B5EF4-FFF2-40B4-BE49-F238E27FC236}">
                <a16:creationId xmlns:a16="http://schemas.microsoft.com/office/drawing/2014/main" id="{41B006BE-B493-F50F-44D3-95B5CEB29978}"/>
              </a:ext>
            </a:extLst>
          </p:cNvPr>
          <p:cNvSpPr>
            <a:spLocks noGrp="1"/>
          </p:cNvSpPr>
          <p:nvPr>
            <p:ph sz="half" idx="1"/>
          </p:nvPr>
        </p:nvSpPr>
        <p:spPr>
          <a:xfrm>
            <a:off x="677334" y="2160589"/>
            <a:ext cx="3851122" cy="3880773"/>
          </a:xfrm>
        </p:spPr>
        <p:txBody>
          <a:bodyPr vert="horz" lIns="91440" tIns="45720" rIns="91440" bIns="45720" rtlCol="0">
            <a:normAutofit/>
          </a:bodyPr>
          <a:lstStyle/>
          <a:p>
            <a:r>
              <a:rPr lang="en-US" dirty="0"/>
              <a:t>About $20 of parts in kit form</a:t>
            </a:r>
          </a:p>
          <a:p>
            <a:r>
              <a:rPr lang="en-US" dirty="0"/>
              <a:t>Verify parts are correct (I was missing a diode)</a:t>
            </a:r>
          </a:p>
          <a:p>
            <a:r>
              <a:rPr lang="en-US" dirty="0"/>
              <a:t>Solder parts to board</a:t>
            </a:r>
          </a:p>
          <a:p>
            <a:r>
              <a:rPr lang="en-US" dirty="0"/>
              <a:t>Make or buy CW key</a:t>
            </a:r>
          </a:p>
          <a:p>
            <a:r>
              <a:rPr lang="en-US" dirty="0"/>
              <a:t>Make or buy antenna</a:t>
            </a:r>
          </a:p>
          <a:p>
            <a:r>
              <a:rPr lang="en-US" dirty="0"/>
              <a:t>Test!</a:t>
            </a:r>
          </a:p>
        </p:txBody>
      </p:sp>
      <p:cxnSp>
        <p:nvCxnSpPr>
          <p:cNvPr id="42" name="Straight Connector 41">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26855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4159-3432-AE8A-6E84-555B2846B488}"/>
              </a:ext>
            </a:extLst>
          </p:cNvPr>
          <p:cNvSpPr>
            <a:spLocks noGrp="1"/>
          </p:cNvSpPr>
          <p:nvPr>
            <p:ph type="title"/>
          </p:nvPr>
        </p:nvSpPr>
        <p:spPr>
          <a:xfrm>
            <a:off x="676746" y="609600"/>
            <a:ext cx="3729076" cy="1320800"/>
          </a:xfrm>
        </p:spPr>
        <p:txBody>
          <a:bodyPr anchor="ctr">
            <a:normAutofit/>
          </a:bodyPr>
          <a:lstStyle/>
          <a:p>
            <a:r>
              <a:rPr lang="en-US"/>
              <a:t>Circuit Principles</a:t>
            </a:r>
            <a:endParaRPr lang="en-US" dirty="0"/>
          </a:p>
        </p:txBody>
      </p:sp>
      <p:pic>
        <p:nvPicPr>
          <p:cNvPr id="9" name="Content Placeholder 8" descr="A green circuit board with many different components&#10;&#10;Description automatically generated">
            <a:extLst>
              <a:ext uri="{FF2B5EF4-FFF2-40B4-BE49-F238E27FC236}">
                <a16:creationId xmlns:a16="http://schemas.microsoft.com/office/drawing/2014/main" id="{2F35E34C-20EC-03A5-1506-4CFD0BD855A3}"/>
              </a:ext>
            </a:extLst>
          </p:cNvPr>
          <p:cNvPicPr>
            <a:picLocks noGrp="1" noChangeAspect="1"/>
          </p:cNvPicPr>
          <p:nvPr>
            <p:ph idx="1"/>
          </p:nvPr>
        </p:nvPicPr>
        <p:blipFill>
          <a:blip r:embed="rId2"/>
          <a:stretch>
            <a:fillRect/>
          </a:stretch>
        </p:blipFill>
        <p:spPr>
          <a:xfrm>
            <a:off x="685800" y="2405845"/>
            <a:ext cx="3719513" cy="3070248"/>
          </a:xfrm>
        </p:spPr>
      </p:pic>
      <p:pic>
        <p:nvPicPr>
          <p:cNvPr id="7" name="Content Placeholder 6" descr="A screenshot of a computer&#10;&#10;Description automatically generated">
            <a:extLst>
              <a:ext uri="{FF2B5EF4-FFF2-40B4-BE49-F238E27FC236}">
                <a16:creationId xmlns:a16="http://schemas.microsoft.com/office/drawing/2014/main" id="{6490CD50-3F65-0AC3-71DC-063462B9E368}"/>
              </a:ext>
            </a:extLst>
          </p:cNvPr>
          <p:cNvPicPr>
            <a:picLocks noChangeAspect="1"/>
          </p:cNvPicPr>
          <p:nvPr/>
        </p:nvPicPr>
        <p:blipFill>
          <a:blip r:embed="rId3"/>
          <a:stretch>
            <a:fillRect/>
          </a:stretch>
        </p:blipFill>
        <p:spPr>
          <a:xfrm>
            <a:off x="4654035" y="1439197"/>
            <a:ext cx="4602747" cy="3475074"/>
          </a:xfrm>
          <a:prstGeom prst="rect">
            <a:avLst/>
          </a:prstGeom>
        </p:spPr>
      </p:pic>
    </p:spTree>
    <p:extLst>
      <p:ext uri="{BB962C8B-B14F-4D97-AF65-F5344CB8AC3E}">
        <p14:creationId xmlns:p14="http://schemas.microsoft.com/office/powerpoint/2010/main" val="884307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6" name="Straight Connector 15">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1D7D6DB0-D9F0-8572-318A-832CD16A5146}"/>
              </a:ext>
            </a:extLst>
          </p:cNvPr>
          <p:cNvSpPr>
            <a:spLocks noGrp="1"/>
          </p:cNvSpPr>
          <p:nvPr>
            <p:ph type="title"/>
          </p:nvPr>
        </p:nvSpPr>
        <p:spPr>
          <a:xfrm>
            <a:off x="5536734" y="609600"/>
            <a:ext cx="3737268" cy="1320800"/>
          </a:xfrm>
        </p:spPr>
        <p:txBody>
          <a:bodyPr vert="horz" lIns="91440" tIns="45720" rIns="91440" bIns="45720" rtlCol="0" anchor="t">
            <a:normAutofit/>
          </a:bodyPr>
          <a:lstStyle/>
          <a:p>
            <a:r>
              <a:rPr lang="en-US" dirty="0"/>
              <a:t>Fun radio to take hiking!</a:t>
            </a:r>
          </a:p>
        </p:txBody>
      </p:sp>
      <p:sp>
        <p:nvSpPr>
          <p:cNvPr id="3" name="Content Placeholder 2">
            <a:extLst>
              <a:ext uri="{FF2B5EF4-FFF2-40B4-BE49-F238E27FC236}">
                <a16:creationId xmlns:a16="http://schemas.microsoft.com/office/drawing/2014/main" id="{BA17135D-CF62-717F-88EE-2707ECF74D9F}"/>
              </a:ext>
            </a:extLst>
          </p:cNvPr>
          <p:cNvSpPr>
            <a:spLocks noGrp="1"/>
          </p:cNvSpPr>
          <p:nvPr>
            <p:ph sz="half" idx="1"/>
          </p:nvPr>
        </p:nvSpPr>
        <p:spPr>
          <a:xfrm>
            <a:off x="5209563" y="2160589"/>
            <a:ext cx="4064439" cy="3880773"/>
          </a:xfrm>
        </p:spPr>
        <p:txBody>
          <a:bodyPr vert="horz" lIns="91440" tIns="45720" rIns="91440" bIns="45720" rtlCol="0">
            <a:normAutofit/>
          </a:bodyPr>
          <a:lstStyle/>
          <a:p>
            <a:r>
              <a:rPr lang="en-US" dirty="0"/>
              <a:t>Approximate transmit / receive distance of 300 miles on a 9v battery!</a:t>
            </a:r>
          </a:p>
          <a:p>
            <a:r>
              <a:rPr lang="en-US" dirty="0"/>
              <a:t>Lightweight</a:t>
            </a:r>
          </a:p>
          <a:p>
            <a:r>
              <a:rPr lang="en-US" dirty="0"/>
              <a:t>Practice Morse code</a:t>
            </a:r>
          </a:p>
          <a:p>
            <a:r>
              <a:rPr lang="en-US" dirty="0"/>
              <a:t>POTA / SOTA activations</a:t>
            </a:r>
          </a:p>
        </p:txBody>
      </p:sp>
      <p:pic>
        <p:nvPicPr>
          <p:cNvPr id="10" name="Content Placeholder 9" descr="A map of the united states&#10;&#10;Description automatically generated">
            <a:extLst>
              <a:ext uri="{FF2B5EF4-FFF2-40B4-BE49-F238E27FC236}">
                <a16:creationId xmlns:a16="http://schemas.microsoft.com/office/drawing/2014/main" id="{FF1FFEE7-ED34-DEBE-3AB5-04CB3998FFAA}"/>
              </a:ext>
            </a:extLst>
          </p:cNvPr>
          <p:cNvPicPr>
            <a:picLocks noGrp="1" noChangeAspect="1"/>
          </p:cNvPicPr>
          <p:nvPr>
            <p:ph sz="half" idx="2"/>
          </p:nvPr>
        </p:nvPicPr>
        <p:blipFill rotWithShape="1">
          <a:blip r:embed="rId3"/>
          <a:srcRect l="24472" r="24592"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7" name="Isosceles Triangle 26">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460350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00E0D8-3CB9-6CCB-1191-ABED49499EF0}"/>
              </a:ext>
            </a:extLst>
          </p:cNvPr>
          <p:cNvSpPr>
            <a:spLocks noGrp="1"/>
          </p:cNvSpPr>
          <p:nvPr>
            <p:ph type="title"/>
          </p:nvPr>
        </p:nvSpPr>
        <p:spPr/>
        <p:txBody>
          <a:bodyPr/>
          <a:lstStyle/>
          <a:p>
            <a:r>
              <a:rPr lang="en-US" dirty="0"/>
              <a:t>Omnidirectional antenna sensitivity demonstration</a:t>
            </a:r>
          </a:p>
        </p:txBody>
      </p:sp>
    </p:spTree>
    <p:extLst>
      <p:ext uri="{BB962C8B-B14F-4D97-AF65-F5344CB8AC3E}">
        <p14:creationId xmlns:p14="http://schemas.microsoft.com/office/powerpoint/2010/main" val="364757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4"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Isosceles Triangle 15">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8"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Isosceles Triangle 19">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Isosceles Triangle 20">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C8DE1278-64DE-472E-1273-4F35C9E98C76}"/>
              </a:ext>
            </a:extLst>
          </p:cNvPr>
          <p:cNvSpPr>
            <a:spLocks noGrp="1"/>
          </p:cNvSpPr>
          <p:nvPr>
            <p:ph type="title"/>
          </p:nvPr>
        </p:nvSpPr>
        <p:spPr>
          <a:xfrm>
            <a:off x="4349123" y="609600"/>
            <a:ext cx="4924878" cy="1320800"/>
          </a:xfrm>
        </p:spPr>
        <p:txBody>
          <a:bodyPr vert="horz" lIns="91440" tIns="45720" rIns="91440" bIns="45720" rtlCol="0" anchor="ctr">
            <a:normAutofit/>
          </a:bodyPr>
          <a:lstStyle/>
          <a:p>
            <a:r>
              <a:rPr lang="en-US"/>
              <a:t>Directional antenna demonstration</a:t>
            </a:r>
            <a:endParaRPr lang="en-US" dirty="0"/>
          </a:p>
        </p:txBody>
      </p:sp>
      <p:pic>
        <p:nvPicPr>
          <p:cNvPr id="6" name="Content Placeholder 5" descr="A solar panel on a black background&#10;&#10;Description automatically generated">
            <a:extLst>
              <a:ext uri="{FF2B5EF4-FFF2-40B4-BE49-F238E27FC236}">
                <a16:creationId xmlns:a16="http://schemas.microsoft.com/office/drawing/2014/main" id="{839E757D-8366-3287-E254-085507CA9854}"/>
              </a:ext>
            </a:extLst>
          </p:cNvPr>
          <p:cNvPicPr>
            <a:picLocks noGrp="1" noChangeAspect="1"/>
          </p:cNvPicPr>
          <p:nvPr>
            <p:ph sz="half" idx="2"/>
          </p:nvPr>
        </p:nvPicPr>
        <p:blipFill>
          <a:blip r:embed="rId3"/>
          <a:stretch>
            <a:fillRect/>
          </a:stretch>
        </p:blipFill>
        <p:spPr>
          <a:xfrm>
            <a:off x="905198" y="804669"/>
            <a:ext cx="3040932" cy="5095617"/>
          </a:xfrm>
          <a:prstGeom prst="rect">
            <a:avLst/>
          </a:prstGeom>
        </p:spPr>
      </p:pic>
      <p:sp>
        <p:nvSpPr>
          <p:cNvPr id="3" name="Content Placeholder 2">
            <a:extLst>
              <a:ext uri="{FF2B5EF4-FFF2-40B4-BE49-F238E27FC236}">
                <a16:creationId xmlns:a16="http://schemas.microsoft.com/office/drawing/2014/main" id="{75C82B5A-809E-650B-C302-56E8F2401AFD}"/>
              </a:ext>
            </a:extLst>
          </p:cNvPr>
          <p:cNvSpPr>
            <a:spLocks noGrp="1"/>
          </p:cNvSpPr>
          <p:nvPr>
            <p:ph sz="half" idx="1"/>
          </p:nvPr>
        </p:nvSpPr>
        <p:spPr>
          <a:xfrm>
            <a:off x="4349123" y="2160590"/>
            <a:ext cx="4921876" cy="3739698"/>
          </a:xfrm>
        </p:spPr>
        <p:txBody>
          <a:bodyPr vert="horz" lIns="91440" tIns="45720" rIns="91440" bIns="45720" rtlCol="0">
            <a:normAutofit/>
          </a:bodyPr>
          <a:lstStyle/>
          <a:p>
            <a:r>
              <a:rPr lang="en-US" dirty="0"/>
              <a:t>AMSAT SO-50 (Saudi Sat)</a:t>
            </a:r>
          </a:p>
          <a:p>
            <a:pPr lvl="1"/>
            <a:r>
              <a:rPr lang="en-US" dirty="0"/>
              <a:t>VHF uplink (145.850 MHz)</a:t>
            </a:r>
          </a:p>
          <a:p>
            <a:pPr lvl="2"/>
            <a:r>
              <a:rPr lang="en-US" dirty="0"/>
              <a:t>67.0 Hz PL tone access</a:t>
            </a:r>
          </a:p>
          <a:p>
            <a:pPr lvl="1"/>
            <a:r>
              <a:rPr lang="en-US" dirty="0"/>
              <a:t>UHF downlink (436.795 MHz)</a:t>
            </a:r>
          </a:p>
          <a:p>
            <a:pPr lvl="1"/>
            <a:r>
              <a:rPr lang="en-US" dirty="0"/>
              <a:t>10-minute timer must be armed</a:t>
            </a:r>
          </a:p>
          <a:p>
            <a:pPr lvl="2"/>
            <a:r>
              <a:rPr lang="en-US" dirty="0"/>
              <a:t>74.4 Hz PL tone for 2 seconds</a:t>
            </a:r>
          </a:p>
          <a:p>
            <a:pPr lvl="2"/>
            <a:r>
              <a:rPr lang="en-US" dirty="0"/>
              <a:t>Usually already armed by someone else</a:t>
            </a:r>
          </a:p>
          <a:p>
            <a:pPr lvl="1"/>
            <a:r>
              <a:rPr lang="en-US" dirty="0"/>
              <a:t>¼ wave antennas</a:t>
            </a:r>
          </a:p>
        </p:txBody>
      </p:sp>
    </p:spTree>
    <p:extLst>
      <p:ext uri="{BB962C8B-B14F-4D97-AF65-F5344CB8AC3E}">
        <p14:creationId xmlns:p14="http://schemas.microsoft.com/office/powerpoint/2010/main" val="609464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Isosceles Triangle 21">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78C52765-B310-4D34-84DC-33163FA12591}"/>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lnSpc>
                <a:spcPct val="90000"/>
              </a:lnSpc>
            </a:pPr>
            <a:r>
              <a:rPr lang="en-US" sz="3400" kern="1200">
                <a:solidFill>
                  <a:schemeClr val="accent1"/>
                </a:solidFill>
                <a:latin typeface="+mj-lt"/>
                <a:ea typeface="+mj-ea"/>
                <a:cs typeface="+mj-cs"/>
              </a:rPr>
              <a:t>Satellite pass prediction</a:t>
            </a:r>
            <a:br>
              <a:rPr lang="en-US" sz="3400" kern="1200">
                <a:solidFill>
                  <a:schemeClr val="accent1"/>
                </a:solidFill>
                <a:latin typeface="+mj-lt"/>
                <a:ea typeface="+mj-ea"/>
                <a:cs typeface="+mj-cs"/>
              </a:rPr>
            </a:br>
            <a:r>
              <a:rPr lang="en-US" sz="3400" kern="1200">
                <a:solidFill>
                  <a:schemeClr val="accent1"/>
                </a:solidFill>
                <a:latin typeface="+mj-lt"/>
                <a:ea typeface="+mj-ea"/>
                <a:cs typeface="+mj-cs"/>
              </a:rPr>
              <a:t>#1 Local coordinates</a:t>
            </a:r>
          </a:p>
        </p:txBody>
      </p:sp>
      <p:pic>
        <p:nvPicPr>
          <p:cNvPr id="7" name="Content Placeholder 6" descr="A screenshot of a map&#10;&#10;Description automatically generated">
            <a:extLst>
              <a:ext uri="{FF2B5EF4-FFF2-40B4-BE49-F238E27FC236}">
                <a16:creationId xmlns:a16="http://schemas.microsoft.com/office/drawing/2014/main" id="{CA013438-2797-510A-6FFE-E7E8D379B6D9}"/>
              </a:ext>
            </a:extLst>
          </p:cNvPr>
          <p:cNvPicPr>
            <a:picLocks noGrp="1" noChangeAspect="1"/>
          </p:cNvPicPr>
          <p:nvPr>
            <p:ph idx="1"/>
          </p:nvPr>
        </p:nvPicPr>
        <p:blipFill>
          <a:blip r:embed="rId2"/>
          <a:stretch>
            <a:fillRect/>
          </a:stretch>
        </p:blipFill>
        <p:spPr>
          <a:xfrm>
            <a:off x="2297838" y="934222"/>
            <a:ext cx="5664293" cy="3299450"/>
          </a:xfrm>
          <a:prstGeom prst="rect">
            <a:avLst/>
          </a:prstGeom>
        </p:spPr>
      </p:pic>
    </p:spTree>
    <p:extLst>
      <p:ext uri="{BB962C8B-B14F-4D97-AF65-F5344CB8AC3E}">
        <p14:creationId xmlns:p14="http://schemas.microsoft.com/office/powerpoint/2010/main" val="82047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Content Placeholder 4" descr="A screenshot of a computer screen&#10;&#10;Description automatically generated">
            <a:extLst>
              <a:ext uri="{FF2B5EF4-FFF2-40B4-BE49-F238E27FC236}">
                <a16:creationId xmlns:a16="http://schemas.microsoft.com/office/drawing/2014/main" id="{C7B818EB-EFF7-74D4-0158-C2B4B611B2B6}"/>
              </a:ext>
            </a:extLst>
          </p:cNvPr>
          <p:cNvPicPr>
            <a:picLocks noGrp="1" noChangeAspect="1"/>
          </p:cNvPicPr>
          <p:nvPr>
            <p:ph idx="1"/>
          </p:nvPr>
        </p:nvPicPr>
        <p:blipFill rotWithShape="1">
          <a:blip r:embed="rId3"/>
          <a:srcRect l="6017" r="3074" b="22680"/>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512C89FE-F15A-0738-6CE1-4E3B17EB65E6}"/>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Satellite Pass Prediction</a:t>
            </a:r>
            <a:br>
              <a:rPr lang="en-US" sz="4800"/>
            </a:br>
            <a:r>
              <a:rPr lang="en-US" sz="4800"/>
              <a:t>#2 AMSAT.org</a:t>
            </a: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16243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Content Placeholder 4" descr="A screenshot of a computer&#10;&#10;Description automatically generated">
            <a:extLst>
              <a:ext uri="{FF2B5EF4-FFF2-40B4-BE49-F238E27FC236}">
                <a16:creationId xmlns:a16="http://schemas.microsoft.com/office/drawing/2014/main" id="{6188A9B0-839D-C18D-91B3-72EB8D07AC7C}"/>
              </a:ext>
            </a:extLst>
          </p:cNvPr>
          <p:cNvPicPr>
            <a:picLocks noGrp="1" noChangeAspect="1"/>
          </p:cNvPicPr>
          <p:nvPr>
            <p:ph idx="1"/>
          </p:nvPr>
        </p:nvPicPr>
        <p:blipFill rotWithShape="1">
          <a:blip r:embed="rId2"/>
          <a:srcRect l="3207" r="5884" b="22680"/>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D8AA43F3-9FD3-EA17-D1C2-1A34847990BC}"/>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SO-50</a:t>
            </a: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6332976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32</TotalTime>
  <Words>340</Words>
  <Application>Microsoft Macintosh PowerPoint</Application>
  <PresentationFormat>Widescreen</PresentationFormat>
  <Paragraphs>48</Paragraphs>
  <Slides>10</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Arial</vt:lpstr>
      <vt:lpstr>Trebuchet MS</vt:lpstr>
      <vt:lpstr>Wingdings 3</vt:lpstr>
      <vt:lpstr>Facet</vt:lpstr>
      <vt:lpstr>Radio Demonstrations</vt:lpstr>
      <vt:lpstr>40m CW  QRP Pixie</vt:lpstr>
      <vt:lpstr>Circuit Principles</vt:lpstr>
      <vt:lpstr>Fun radio to take hiking!</vt:lpstr>
      <vt:lpstr>Omnidirectional antenna sensitivity demonstration</vt:lpstr>
      <vt:lpstr>Directional antenna demonstration</vt:lpstr>
      <vt:lpstr>Satellite pass prediction #1 Local coordinates</vt:lpstr>
      <vt:lpstr>Satellite Pass Prediction #2 AMSAT.org</vt:lpstr>
      <vt:lpstr>SO-50</vt:lpstr>
      <vt:lpstr>Current Satellite Status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Radio Demonstrations</dc:title>
  <dc:creator>Will Hutton</dc:creator>
  <cp:lastModifiedBy>Will Hutton</cp:lastModifiedBy>
  <cp:revision>3</cp:revision>
  <dcterms:created xsi:type="dcterms:W3CDTF">2024-01-12T03:27:35Z</dcterms:created>
  <dcterms:modified xsi:type="dcterms:W3CDTF">2024-01-12T04:00:52Z</dcterms:modified>
</cp:coreProperties>
</file>